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0"/>
  </p:handoutMasterIdLst>
  <p:sldIdLst>
    <p:sldId id="282" r:id="rId2"/>
    <p:sldId id="273" r:id="rId3"/>
    <p:sldId id="274" r:id="rId4"/>
    <p:sldId id="275" r:id="rId5"/>
    <p:sldId id="278" r:id="rId6"/>
    <p:sldId id="279" r:id="rId7"/>
    <p:sldId id="280" r:id="rId8"/>
    <p:sldId id="281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54" autoAdjust="0"/>
    <p:restoredTop sz="94660"/>
  </p:normalViewPr>
  <p:slideViewPr>
    <p:cSldViewPr snapToGrid="0">
      <p:cViewPr varScale="1">
        <p:scale>
          <a:sx n="78" d="100"/>
          <a:sy n="78" d="100"/>
        </p:scale>
        <p:origin x="68" y="7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1" d="100"/>
          <a:sy n="121" d="100"/>
        </p:scale>
        <p:origin x="4948" y="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C8E09438-BAB5-437A-A064-9A81B78EB6D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CE1EA34-4BE1-3845-0464-3A3CAF79B9C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C909A8-1D83-44C7-8002-4E1C57B75E1E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E2CB1DD0-80BB-B274-B2D4-66F82F175D2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88492041-BAE1-B193-2F81-D8C3600152F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255580-AAE3-4CD8-91BA-27B2D0F81D1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489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023574C7-E22B-9ED0-7852-99FB7D4EE940}"/>
              </a:ext>
            </a:extLst>
          </p:cNvPr>
          <p:cNvCxnSpPr>
            <a:cxnSpLocks/>
          </p:cNvCxnSpPr>
          <p:nvPr userDrawn="1"/>
        </p:nvCxnSpPr>
        <p:spPr>
          <a:xfrm flipV="1">
            <a:off x="0" y="0"/>
            <a:ext cx="0" cy="6858000"/>
          </a:xfrm>
          <a:prstGeom prst="line">
            <a:avLst/>
          </a:prstGeom>
          <a:ln w="76200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>
            <a:extLst>
              <a:ext uri="{FF2B5EF4-FFF2-40B4-BE49-F238E27FC236}">
                <a16:creationId xmlns:a16="http://schemas.microsoft.com/office/drawing/2014/main" id="{47483BDB-2C3B-FB15-463E-6B442487923B}"/>
              </a:ext>
            </a:extLst>
          </p:cNvPr>
          <p:cNvSpPr txBox="1"/>
          <p:nvPr userDrawn="1"/>
        </p:nvSpPr>
        <p:spPr>
          <a:xfrm>
            <a:off x="39233" y="346141"/>
            <a:ext cx="848199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dirty="0">
                <a:sym typeface="Webdings" panose="05030102010509060703" pitchFamily="18" charset="2"/>
              </a:rPr>
              <a:t></a:t>
            </a:r>
            <a:endParaRPr lang="fr-FR" sz="2700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2A77ACC-D714-08FF-86AF-BBA5C5C0F439}"/>
              </a:ext>
            </a:extLst>
          </p:cNvPr>
          <p:cNvSpPr/>
          <p:nvPr userDrawn="1"/>
        </p:nvSpPr>
        <p:spPr>
          <a:xfrm>
            <a:off x="7934345" y="0"/>
            <a:ext cx="1210281" cy="32459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fr-FR" dirty="0"/>
              <a:t>Séance 39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2403BD2-C857-6900-EDA0-8142F6C370C4}"/>
              </a:ext>
            </a:extLst>
          </p:cNvPr>
          <p:cNvSpPr/>
          <p:nvPr userDrawn="1"/>
        </p:nvSpPr>
        <p:spPr>
          <a:xfrm>
            <a:off x="39233" y="0"/>
            <a:ext cx="7849941" cy="324592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4BCF44B2-8714-DF34-C20D-41BF77BAD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8736" y="367849"/>
            <a:ext cx="7886700" cy="541357"/>
          </a:xfrm>
        </p:spPr>
        <p:txBody>
          <a:bodyPr>
            <a:normAutofit/>
          </a:bodyPr>
          <a:lstStyle>
            <a:lvl1pPr>
              <a:defRPr sz="3600">
                <a:latin typeface="+mn-lt"/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D340C58D-D296-2434-EB36-3CE0555C1B8C}"/>
              </a:ext>
            </a:extLst>
          </p:cNvPr>
          <p:cNvSpPr>
            <a:spLocks noGrp="1"/>
          </p:cNvSpPr>
          <p:nvPr>
            <p:ph type="body" idx="1" hasCustomPrompt="1"/>
          </p:nvPr>
        </p:nvSpPr>
        <p:spPr>
          <a:xfrm>
            <a:off x="8372152" y="6490150"/>
            <a:ext cx="771847" cy="367849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X/X</a:t>
            </a:r>
          </a:p>
        </p:txBody>
      </p:sp>
      <p:pic>
        <p:nvPicPr>
          <p:cNvPr id="2" name="Image 1">
            <a:extLst>
              <a:ext uri="{FF2B5EF4-FFF2-40B4-BE49-F238E27FC236}">
                <a16:creationId xmlns:a16="http://schemas.microsoft.com/office/drawing/2014/main" id="{F84D00AC-F13E-D544-50A4-89C41700C1FC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233" y="6497999"/>
            <a:ext cx="519622" cy="36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8557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036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8146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47002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6877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3970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6266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1468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6214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9589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469364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550B3-70A2-480A-9951-923B30C49C2D}" type="datetimeFigureOut">
              <a:rPr lang="fr-FR" smtClean="0"/>
              <a:t>16/09/2025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349F2-470B-4917-A232-66FC1BFF341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4836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44428F6-AA13-A397-C973-1E703404B8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endParaRPr lang="fr-FR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5CA779F8-B1CF-369A-C375-8ABC315DA1D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Titre 1">
            <a:extLst>
              <a:ext uri="{FF2B5EF4-FFF2-40B4-BE49-F238E27FC236}">
                <a16:creationId xmlns:a16="http://schemas.microsoft.com/office/drawing/2014/main" id="{5E17C1F7-B547-2E81-B5B2-32B68C2797A6}"/>
              </a:ext>
            </a:extLst>
          </p:cNvPr>
          <p:cNvSpPr>
            <a:spLocks noGrp="1"/>
          </p:cNvSpPr>
          <p:nvPr/>
        </p:nvSpPr>
        <p:spPr>
          <a:xfrm>
            <a:off x="588736" y="367849"/>
            <a:ext cx="7886700" cy="541357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600" kern="1200">
                <a:solidFill>
                  <a:schemeClr val="tx1"/>
                </a:solidFill>
                <a:latin typeface="+mn-lt"/>
                <a:ea typeface="+mj-ea"/>
                <a:cs typeface="+mj-cs"/>
              </a:defRPr>
            </a:lvl1pPr>
          </a:lstStyle>
          <a:p>
            <a:endParaRPr lang="fr-FR"/>
          </a:p>
        </p:txBody>
      </p:sp>
      <p:sp>
        <p:nvSpPr>
          <p:cNvPr id="5" name="Espace réservé du texte 2">
            <a:extLst>
              <a:ext uri="{FF2B5EF4-FFF2-40B4-BE49-F238E27FC236}">
                <a16:creationId xmlns:a16="http://schemas.microsoft.com/office/drawing/2014/main" id="{5C983EF0-1CAB-A0C4-19BB-EB745A7286B3}"/>
              </a:ext>
            </a:extLst>
          </p:cNvPr>
          <p:cNvSpPr>
            <a:spLocks noGrp="1"/>
          </p:cNvSpPr>
          <p:nvPr/>
        </p:nvSpPr>
        <p:spPr>
          <a:xfrm>
            <a:off x="8372152" y="6490150"/>
            <a:ext cx="771847" cy="36784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fr-FR"/>
          </a:p>
        </p:txBody>
      </p:sp>
      <p:grpSp>
        <p:nvGrpSpPr>
          <p:cNvPr id="6" name="Groupe 5">
            <a:extLst>
              <a:ext uri="{FF2B5EF4-FFF2-40B4-BE49-F238E27FC236}">
                <a16:creationId xmlns:a16="http://schemas.microsoft.com/office/drawing/2014/main" id="{01F30D81-C41E-64C5-5B35-0C14CC94AC07}"/>
              </a:ext>
            </a:extLst>
          </p:cNvPr>
          <p:cNvGrpSpPr/>
          <p:nvPr/>
        </p:nvGrpSpPr>
        <p:grpSpPr>
          <a:xfrm>
            <a:off x="0" y="330200"/>
            <a:ext cx="9144000" cy="6527800"/>
            <a:chOff x="0" y="330200"/>
            <a:chExt cx="9144000" cy="6527800"/>
          </a:xfrm>
        </p:grpSpPr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C0D4BB0B-B3AE-3381-B7B5-A4E94D2691E1}"/>
                </a:ext>
              </a:extLst>
            </p:cNvPr>
            <p:cNvSpPr/>
            <p:nvPr/>
          </p:nvSpPr>
          <p:spPr>
            <a:xfrm>
              <a:off x="0" y="330200"/>
              <a:ext cx="9144000" cy="6527800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fr-FR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" name="ZoneTexte 5">
              <a:extLst>
                <a:ext uri="{FF2B5EF4-FFF2-40B4-BE49-F238E27FC236}">
                  <a16:creationId xmlns:a16="http://schemas.microsoft.com/office/drawing/2014/main" id="{DA106CEF-C152-7A13-D58A-BC442F52F778}"/>
                </a:ext>
              </a:extLst>
            </p:cNvPr>
            <p:cNvSpPr txBox="1"/>
            <p:nvPr/>
          </p:nvSpPr>
          <p:spPr>
            <a:xfrm>
              <a:off x="2063750" y="3009900"/>
              <a:ext cx="5772150" cy="107721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457200" marR="0" lvl="0" indent="-45720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Wingdings" panose="05000000000000000000" pitchFamily="2" charset="2"/>
                <a:buChar char="è"/>
                <a:tabLst/>
                <a:defRPr/>
              </a:pPr>
              <a:r>
                <a:rPr kumimoji="0" lang="fr-FR" sz="3200" b="1" i="0" u="none" strike="noStrike" kern="120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+mn-ea"/>
                  <a:cs typeface="+mn-cs"/>
                </a:rPr>
                <a:t>J</a:t>
              </a:r>
              <a:r>
                <a:rPr lang="fr-FR" sz="3200" b="1" dirty="0">
                  <a:solidFill>
                    <a:prstClr val="white"/>
                  </a:solidFill>
                  <a:latin typeface="Calibri" panose="020F0502020204030204"/>
                </a:rPr>
                <a:t>’écris les nombres en chiffres.</a:t>
              </a:r>
            </a:p>
            <a:p>
              <a:pPr marL="457200" marR="0" lvl="0" indent="-45720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Wingdings" panose="05000000000000000000" pitchFamily="2" charset="2"/>
                <a:buChar char="è"/>
                <a:tabLst/>
                <a:defRPr/>
              </a:pPr>
              <a:r>
                <a:rPr kumimoji="0" lang="fr-FR" sz="3200" b="1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+mn-ea"/>
                  <a:cs typeface="+mn-cs"/>
                </a:rPr>
                <a:t>Je décompose les nombres.</a:t>
              </a:r>
            </a:p>
          </p:txBody>
        </p:sp>
        <p:pic>
          <p:nvPicPr>
            <p:cNvPr id="9" name="Image 8">
              <a:extLst>
                <a:ext uri="{FF2B5EF4-FFF2-40B4-BE49-F238E27FC236}">
                  <a16:creationId xmlns:a16="http://schemas.microsoft.com/office/drawing/2014/main" id="{6F808CB8-7104-F0C7-4DD9-566904F12B7E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3654425" y="571176"/>
              <a:ext cx="1835150" cy="1266164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6488721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7886700" cy="526759"/>
          </a:xfrm>
        </p:spPr>
        <p:txBody>
          <a:bodyPr>
            <a:normAutofit fontScale="90000"/>
          </a:bodyPr>
          <a:lstStyle/>
          <a:p>
            <a:r>
              <a:rPr lang="fr-FR" dirty="0"/>
              <a:t>Lis et fabrique le nombre avec les cartons.</a:t>
            </a:r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C1864DD8-E607-A042-2E61-C7C1C4841935}"/>
              </a:ext>
            </a:extLst>
          </p:cNvPr>
          <p:cNvSpPr txBox="1"/>
          <p:nvPr/>
        </p:nvSpPr>
        <p:spPr>
          <a:xfrm>
            <a:off x="1250867" y="1278578"/>
            <a:ext cx="689131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00B0F0"/>
                </a:solidFill>
              </a:rPr>
              <a:t>deux-cent-quarante-six</a:t>
            </a:r>
            <a:endParaRPr lang="fr-FR" sz="3600" dirty="0">
              <a:solidFill>
                <a:srgbClr val="00B0F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696163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7886700" cy="526759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C1864DD8-E607-A042-2E61-C7C1C4841935}"/>
              </a:ext>
            </a:extLst>
          </p:cNvPr>
          <p:cNvSpPr txBox="1"/>
          <p:nvPr/>
        </p:nvSpPr>
        <p:spPr>
          <a:xfrm>
            <a:off x="1250867" y="1278578"/>
            <a:ext cx="689131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00B0F0"/>
                </a:solidFill>
              </a:rPr>
              <a:t>deux-cent-quarante-six</a:t>
            </a:r>
            <a:endParaRPr lang="fr-FR" sz="3600" dirty="0">
              <a:solidFill>
                <a:srgbClr val="00B0F0"/>
              </a:solidFill>
            </a:endParaRPr>
          </a:p>
        </p:txBody>
      </p:sp>
      <p:grpSp>
        <p:nvGrpSpPr>
          <p:cNvPr id="3" name="Groupe 2">
            <a:extLst>
              <a:ext uri="{FF2B5EF4-FFF2-40B4-BE49-F238E27FC236}">
                <a16:creationId xmlns:a16="http://schemas.microsoft.com/office/drawing/2014/main" id="{E1985528-84AC-9E03-0697-80684AB773DA}"/>
              </a:ext>
            </a:extLst>
          </p:cNvPr>
          <p:cNvGrpSpPr/>
          <p:nvPr/>
        </p:nvGrpSpPr>
        <p:grpSpPr>
          <a:xfrm>
            <a:off x="2833058" y="3313187"/>
            <a:ext cx="2887880" cy="900000"/>
            <a:chOff x="541120" y="313635"/>
            <a:chExt cx="2887880" cy="900000"/>
          </a:xfrm>
        </p:grpSpPr>
        <p:grpSp>
          <p:nvGrpSpPr>
            <p:cNvPr id="4" name="Groupe 3">
              <a:extLst>
                <a:ext uri="{FF2B5EF4-FFF2-40B4-BE49-F238E27FC236}">
                  <a16:creationId xmlns:a16="http://schemas.microsoft.com/office/drawing/2014/main" id="{A4EEC515-F452-9219-5045-0940D1C08E67}"/>
                </a:ext>
              </a:extLst>
            </p:cNvPr>
            <p:cNvGrpSpPr/>
            <p:nvPr/>
          </p:nvGrpSpPr>
          <p:grpSpPr>
            <a:xfrm>
              <a:off x="2310414" y="313635"/>
              <a:ext cx="1118586" cy="900000"/>
              <a:chOff x="94401" y="301542"/>
              <a:chExt cx="1118586" cy="900000"/>
            </a:xfrm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26B038EF-43FB-1614-647E-92808C48E13A}"/>
                  </a:ext>
                </a:extLst>
              </p:cNvPr>
              <p:cNvSpPr/>
              <p:nvPr/>
            </p:nvSpPr>
            <p:spPr>
              <a:xfrm>
                <a:off x="94401" y="301542"/>
                <a:ext cx="900000" cy="90000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sz="48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0</a:t>
                </a:r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F89B03F2-BB0C-CFAB-D1CA-514FFA591240}"/>
                  </a:ext>
                </a:extLst>
              </p:cNvPr>
              <p:cNvSpPr/>
              <p:nvPr/>
            </p:nvSpPr>
            <p:spPr>
              <a:xfrm>
                <a:off x="996987" y="301542"/>
                <a:ext cx="216000" cy="900000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sz="36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C917344F-F4F5-C9AA-594C-254FA9554414}"/>
                </a:ext>
              </a:extLst>
            </p:cNvPr>
            <p:cNvSpPr/>
            <p:nvPr/>
          </p:nvSpPr>
          <p:spPr>
            <a:xfrm>
              <a:off x="541120" y="313635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2</a:t>
              </a:r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B7EF1B73-9ED8-B523-805F-6644B1E7306D}"/>
                </a:ext>
              </a:extLst>
            </p:cNvPr>
            <p:cNvSpPr/>
            <p:nvPr/>
          </p:nvSpPr>
          <p:spPr>
            <a:xfrm>
              <a:off x="1425767" y="313635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0</a:t>
              </a:r>
            </a:p>
          </p:txBody>
        </p:sp>
      </p:grpSp>
      <p:grpSp>
        <p:nvGrpSpPr>
          <p:cNvPr id="9" name="Groupe 8">
            <a:extLst>
              <a:ext uri="{FF2B5EF4-FFF2-40B4-BE49-F238E27FC236}">
                <a16:creationId xmlns:a16="http://schemas.microsoft.com/office/drawing/2014/main" id="{C791E999-FDDC-DC28-37E6-B17963AFD865}"/>
              </a:ext>
            </a:extLst>
          </p:cNvPr>
          <p:cNvGrpSpPr/>
          <p:nvPr/>
        </p:nvGrpSpPr>
        <p:grpSpPr>
          <a:xfrm>
            <a:off x="3733058" y="3347716"/>
            <a:ext cx="2016000" cy="900000"/>
            <a:chOff x="2459900" y="268199"/>
            <a:chExt cx="2016000" cy="90000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grpSp>
          <p:nvGrpSpPr>
            <p:cNvPr id="10" name="Groupe 9">
              <a:extLst>
                <a:ext uri="{FF2B5EF4-FFF2-40B4-BE49-F238E27FC236}">
                  <a16:creationId xmlns:a16="http://schemas.microsoft.com/office/drawing/2014/main" id="{9347B84F-6BBE-8D16-B189-F9E855C3261D}"/>
                </a:ext>
              </a:extLst>
            </p:cNvPr>
            <p:cNvGrpSpPr/>
            <p:nvPr/>
          </p:nvGrpSpPr>
          <p:grpSpPr>
            <a:xfrm>
              <a:off x="3359900" y="268199"/>
              <a:ext cx="1116000" cy="900000"/>
              <a:chOff x="362700" y="268199"/>
              <a:chExt cx="1116000" cy="900000"/>
            </a:xfrm>
          </p:grpSpPr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0C255E02-0F62-19A4-68D8-3C47DEA2C963}"/>
                  </a:ext>
                </a:extLst>
              </p:cNvPr>
              <p:cNvSpPr/>
              <p:nvPr/>
            </p:nvSpPr>
            <p:spPr>
              <a:xfrm>
                <a:off x="362700" y="268199"/>
                <a:ext cx="900000" cy="90000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sz="48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0</a:t>
                </a:r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BF16CA56-9878-8F87-0A7B-A15865AA0912}"/>
                  </a:ext>
                </a:extLst>
              </p:cNvPr>
              <p:cNvSpPr/>
              <p:nvPr/>
            </p:nvSpPr>
            <p:spPr>
              <a:xfrm>
                <a:off x="1262700" y="268199"/>
                <a:ext cx="216000" cy="900000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sz="36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70B5592E-D34A-ADCF-5C73-9A27FAAE1E74}"/>
                </a:ext>
              </a:extLst>
            </p:cNvPr>
            <p:cNvSpPr/>
            <p:nvPr/>
          </p:nvSpPr>
          <p:spPr>
            <a:xfrm>
              <a:off x="2459900" y="268199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4</a:t>
              </a:r>
            </a:p>
          </p:txBody>
        </p:sp>
      </p:grpSp>
      <p:grpSp>
        <p:nvGrpSpPr>
          <p:cNvPr id="16" name="Groupe 15">
            <a:extLst>
              <a:ext uri="{FF2B5EF4-FFF2-40B4-BE49-F238E27FC236}">
                <a16:creationId xmlns:a16="http://schemas.microsoft.com/office/drawing/2014/main" id="{C700EDCF-E009-645E-D6D5-FD123E56399B}"/>
              </a:ext>
            </a:extLst>
          </p:cNvPr>
          <p:cNvGrpSpPr/>
          <p:nvPr/>
        </p:nvGrpSpPr>
        <p:grpSpPr>
          <a:xfrm>
            <a:off x="4648411" y="3382245"/>
            <a:ext cx="1116000" cy="900000"/>
            <a:chOff x="362700" y="268199"/>
            <a:chExt cx="1116000" cy="90000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FEBEB772-C7FC-9C76-833E-ED015D1E7B62}"/>
                </a:ext>
              </a:extLst>
            </p:cNvPr>
            <p:cNvSpPr/>
            <p:nvPr/>
          </p:nvSpPr>
          <p:spPr>
            <a:xfrm>
              <a:off x="362700" y="268199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6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C0D1BEB7-AD2B-C583-DC1E-4D30A56E57F6}"/>
                </a:ext>
              </a:extLst>
            </p:cNvPr>
            <p:cNvSpPr/>
            <p:nvPr/>
          </p:nvSpPr>
          <p:spPr>
            <a:xfrm>
              <a:off x="1262700" y="268199"/>
              <a:ext cx="216000" cy="900000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36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016106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7886700" cy="526759"/>
          </a:xfrm>
        </p:spPr>
        <p:txBody>
          <a:bodyPr>
            <a:normAutofit fontScale="90000"/>
          </a:bodyPr>
          <a:lstStyle/>
          <a:p>
            <a:r>
              <a:rPr lang="fr-FR" dirty="0"/>
              <a:t>Décompose le nombre.</a:t>
            </a:r>
          </a:p>
        </p:txBody>
      </p:sp>
      <p:grpSp>
        <p:nvGrpSpPr>
          <p:cNvPr id="3" name="Groupe 2">
            <a:extLst>
              <a:ext uri="{FF2B5EF4-FFF2-40B4-BE49-F238E27FC236}">
                <a16:creationId xmlns:a16="http://schemas.microsoft.com/office/drawing/2014/main" id="{E1985528-84AC-9E03-0697-80684AB773DA}"/>
              </a:ext>
            </a:extLst>
          </p:cNvPr>
          <p:cNvGrpSpPr/>
          <p:nvPr/>
        </p:nvGrpSpPr>
        <p:grpSpPr>
          <a:xfrm>
            <a:off x="3094315" y="1231047"/>
            <a:ext cx="2887880" cy="900000"/>
            <a:chOff x="541120" y="313635"/>
            <a:chExt cx="2887880" cy="900000"/>
          </a:xfrm>
        </p:grpSpPr>
        <p:grpSp>
          <p:nvGrpSpPr>
            <p:cNvPr id="4" name="Groupe 3">
              <a:extLst>
                <a:ext uri="{FF2B5EF4-FFF2-40B4-BE49-F238E27FC236}">
                  <a16:creationId xmlns:a16="http://schemas.microsoft.com/office/drawing/2014/main" id="{A4EEC515-F452-9219-5045-0940D1C08E67}"/>
                </a:ext>
              </a:extLst>
            </p:cNvPr>
            <p:cNvGrpSpPr/>
            <p:nvPr/>
          </p:nvGrpSpPr>
          <p:grpSpPr>
            <a:xfrm>
              <a:off x="2310414" y="313635"/>
              <a:ext cx="1118586" cy="900000"/>
              <a:chOff x="94401" y="301542"/>
              <a:chExt cx="1118586" cy="900000"/>
            </a:xfrm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26B038EF-43FB-1614-647E-92808C48E13A}"/>
                  </a:ext>
                </a:extLst>
              </p:cNvPr>
              <p:cNvSpPr/>
              <p:nvPr/>
            </p:nvSpPr>
            <p:spPr>
              <a:xfrm>
                <a:off x="94401" y="301542"/>
                <a:ext cx="900000" cy="90000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sz="48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0</a:t>
                </a:r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F89B03F2-BB0C-CFAB-D1CA-514FFA591240}"/>
                  </a:ext>
                </a:extLst>
              </p:cNvPr>
              <p:cNvSpPr/>
              <p:nvPr/>
            </p:nvSpPr>
            <p:spPr>
              <a:xfrm>
                <a:off x="996987" y="301542"/>
                <a:ext cx="216000" cy="900000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sz="36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C917344F-F4F5-C9AA-594C-254FA9554414}"/>
                </a:ext>
              </a:extLst>
            </p:cNvPr>
            <p:cNvSpPr/>
            <p:nvPr/>
          </p:nvSpPr>
          <p:spPr>
            <a:xfrm>
              <a:off x="541120" y="313635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2</a:t>
              </a:r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B7EF1B73-9ED8-B523-805F-6644B1E7306D}"/>
                </a:ext>
              </a:extLst>
            </p:cNvPr>
            <p:cNvSpPr/>
            <p:nvPr/>
          </p:nvSpPr>
          <p:spPr>
            <a:xfrm>
              <a:off x="1425767" y="313635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0</a:t>
              </a:r>
            </a:p>
          </p:txBody>
        </p:sp>
      </p:grpSp>
      <p:grpSp>
        <p:nvGrpSpPr>
          <p:cNvPr id="9" name="Groupe 8">
            <a:extLst>
              <a:ext uri="{FF2B5EF4-FFF2-40B4-BE49-F238E27FC236}">
                <a16:creationId xmlns:a16="http://schemas.microsoft.com/office/drawing/2014/main" id="{C791E999-FDDC-DC28-37E6-B17963AFD865}"/>
              </a:ext>
            </a:extLst>
          </p:cNvPr>
          <p:cNvGrpSpPr/>
          <p:nvPr/>
        </p:nvGrpSpPr>
        <p:grpSpPr>
          <a:xfrm>
            <a:off x="3994315" y="1265576"/>
            <a:ext cx="2016000" cy="900000"/>
            <a:chOff x="2459900" y="268199"/>
            <a:chExt cx="2016000" cy="90000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grpSp>
          <p:nvGrpSpPr>
            <p:cNvPr id="10" name="Groupe 9">
              <a:extLst>
                <a:ext uri="{FF2B5EF4-FFF2-40B4-BE49-F238E27FC236}">
                  <a16:creationId xmlns:a16="http://schemas.microsoft.com/office/drawing/2014/main" id="{9347B84F-6BBE-8D16-B189-F9E855C3261D}"/>
                </a:ext>
              </a:extLst>
            </p:cNvPr>
            <p:cNvGrpSpPr/>
            <p:nvPr/>
          </p:nvGrpSpPr>
          <p:grpSpPr>
            <a:xfrm>
              <a:off x="3359900" y="268199"/>
              <a:ext cx="1116000" cy="900000"/>
              <a:chOff x="362700" y="268199"/>
              <a:chExt cx="1116000" cy="900000"/>
            </a:xfrm>
          </p:grpSpPr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0C255E02-0F62-19A4-68D8-3C47DEA2C963}"/>
                  </a:ext>
                </a:extLst>
              </p:cNvPr>
              <p:cNvSpPr/>
              <p:nvPr/>
            </p:nvSpPr>
            <p:spPr>
              <a:xfrm>
                <a:off x="362700" y="268199"/>
                <a:ext cx="900000" cy="90000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sz="48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0</a:t>
                </a:r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BF16CA56-9878-8F87-0A7B-A15865AA0912}"/>
                  </a:ext>
                </a:extLst>
              </p:cNvPr>
              <p:cNvSpPr/>
              <p:nvPr/>
            </p:nvSpPr>
            <p:spPr>
              <a:xfrm>
                <a:off x="1262700" y="268199"/>
                <a:ext cx="216000" cy="900000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sz="36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70B5592E-D34A-ADCF-5C73-9A27FAAE1E74}"/>
                </a:ext>
              </a:extLst>
            </p:cNvPr>
            <p:cNvSpPr/>
            <p:nvPr/>
          </p:nvSpPr>
          <p:spPr>
            <a:xfrm>
              <a:off x="2459900" y="268199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4</a:t>
              </a:r>
            </a:p>
          </p:txBody>
        </p:sp>
      </p:grpSp>
      <p:grpSp>
        <p:nvGrpSpPr>
          <p:cNvPr id="16" name="Groupe 15">
            <a:extLst>
              <a:ext uri="{FF2B5EF4-FFF2-40B4-BE49-F238E27FC236}">
                <a16:creationId xmlns:a16="http://schemas.microsoft.com/office/drawing/2014/main" id="{C700EDCF-E009-645E-D6D5-FD123E56399B}"/>
              </a:ext>
            </a:extLst>
          </p:cNvPr>
          <p:cNvGrpSpPr/>
          <p:nvPr/>
        </p:nvGrpSpPr>
        <p:grpSpPr>
          <a:xfrm>
            <a:off x="4909668" y="1300105"/>
            <a:ext cx="1116000" cy="900000"/>
            <a:chOff x="362700" y="268199"/>
            <a:chExt cx="1116000" cy="90000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FEBEB772-C7FC-9C76-833E-ED015D1E7B62}"/>
                </a:ext>
              </a:extLst>
            </p:cNvPr>
            <p:cNvSpPr/>
            <p:nvPr/>
          </p:nvSpPr>
          <p:spPr>
            <a:xfrm>
              <a:off x="362700" y="268199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6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C0D1BEB7-AD2B-C583-DC1E-4D30A56E57F6}"/>
                </a:ext>
              </a:extLst>
            </p:cNvPr>
            <p:cNvSpPr/>
            <p:nvPr/>
          </p:nvSpPr>
          <p:spPr>
            <a:xfrm>
              <a:off x="1262700" y="268199"/>
              <a:ext cx="216000" cy="900000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36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14" name="ZoneTexte 13">
            <a:extLst>
              <a:ext uri="{FF2B5EF4-FFF2-40B4-BE49-F238E27FC236}">
                <a16:creationId xmlns:a16="http://schemas.microsoft.com/office/drawing/2014/main" id="{336F3F09-FC40-F2CB-CEBA-E5002C3C9F9D}"/>
              </a:ext>
            </a:extLst>
          </p:cNvPr>
          <p:cNvSpPr txBox="1"/>
          <p:nvPr/>
        </p:nvSpPr>
        <p:spPr>
          <a:xfrm>
            <a:off x="829293" y="4118760"/>
            <a:ext cx="18980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00B0F0"/>
                </a:solidFill>
              </a:rPr>
              <a:t>246 =</a:t>
            </a:r>
            <a:endParaRPr lang="fr-FR" sz="3600" dirty="0">
              <a:solidFill>
                <a:srgbClr val="00B0F0"/>
              </a:solidFill>
            </a:endParaRP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CF0E00F1-26B0-61CD-0135-CA519BE50299}"/>
              </a:ext>
            </a:extLst>
          </p:cNvPr>
          <p:cNvSpPr txBox="1"/>
          <p:nvPr/>
        </p:nvSpPr>
        <p:spPr>
          <a:xfrm>
            <a:off x="2546242" y="4118760"/>
            <a:ext cx="409602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00B0F0"/>
                </a:solidFill>
              </a:rPr>
              <a:t>200 + 40 + 6</a:t>
            </a:r>
            <a:endParaRPr lang="fr-FR" sz="3600" dirty="0">
              <a:solidFill>
                <a:srgbClr val="00B0F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101122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8455 -0.00139 L -0.30955 0.16782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1250" y="8449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0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1545 0.00046 L -0.04705 0.17083 " pathEditMode="relative" rAng="0" ptsTypes="AA">
                                      <p:cBhvr>
                                        <p:cTn id="10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580" y="8519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0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1042 0.0007 L 0.14184 0.1669 " pathEditMode="relative" rAng="0" ptsTypes="AA">
                                      <p:cBhvr>
                                        <p:cTn id="14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604" y="831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9152988" cy="526759"/>
          </a:xfrm>
        </p:spPr>
        <p:txBody>
          <a:bodyPr>
            <a:normAutofit fontScale="90000"/>
          </a:bodyPr>
          <a:lstStyle/>
          <a:p>
            <a:r>
              <a:rPr lang="fr-FR" dirty="0"/>
              <a:t>Lis, écris et décompose le nombre avec les cartons.</a:t>
            </a:r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C1864DD8-E607-A042-2E61-C7C1C4841935}"/>
              </a:ext>
            </a:extLst>
          </p:cNvPr>
          <p:cNvSpPr txBox="1"/>
          <p:nvPr/>
        </p:nvSpPr>
        <p:spPr>
          <a:xfrm>
            <a:off x="1250867" y="1278578"/>
            <a:ext cx="689131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00B0F0"/>
                </a:solidFill>
              </a:rPr>
              <a:t>sept-cent-quatre</a:t>
            </a:r>
            <a:endParaRPr lang="fr-FR" sz="3600" dirty="0">
              <a:solidFill>
                <a:srgbClr val="00B0F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906942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9152988" cy="526759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C1864DD8-E607-A042-2E61-C7C1C4841935}"/>
              </a:ext>
            </a:extLst>
          </p:cNvPr>
          <p:cNvSpPr txBox="1"/>
          <p:nvPr/>
        </p:nvSpPr>
        <p:spPr>
          <a:xfrm>
            <a:off x="1250867" y="1278578"/>
            <a:ext cx="689131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00B0F0"/>
                </a:solidFill>
              </a:rPr>
              <a:t>sept-cent-quatre</a:t>
            </a:r>
            <a:endParaRPr lang="fr-FR" sz="3600" dirty="0">
              <a:solidFill>
                <a:srgbClr val="00B0F0"/>
              </a:solidFill>
            </a:endParaRPr>
          </a:p>
        </p:txBody>
      </p:sp>
      <p:grpSp>
        <p:nvGrpSpPr>
          <p:cNvPr id="18" name="Groupe 17">
            <a:extLst>
              <a:ext uri="{FF2B5EF4-FFF2-40B4-BE49-F238E27FC236}">
                <a16:creationId xmlns:a16="http://schemas.microsoft.com/office/drawing/2014/main" id="{B9AC8E09-806C-9C88-C59B-D97B261E3131}"/>
              </a:ext>
            </a:extLst>
          </p:cNvPr>
          <p:cNvGrpSpPr/>
          <p:nvPr/>
        </p:nvGrpSpPr>
        <p:grpSpPr>
          <a:xfrm>
            <a:off x="3128060" y="2605509"/>
            <a:ext cx="2887880" cy="900000"/>
            <a:chOff x="541120" y="313635"/>
            <a:chExt cx="2887880" cy="900000"/>
          </a:xfrm>
        </p:grpSpPr>
        <p:grpSp>
          <p:nvGrpSpPr>
            <p:cNvPr id="19" name="Groupe 18">
              <a:extLst>
                <a:ext uri="{FF2B5EF4-FFF2-40B4-BE49-F238E27FC236}">
                  <a16:creationId xmlns:a16="http://schemas.microsoft.com/office/drawing/2014/main" id="{83C31A2C-8485-5269-A765-4D20BA6B44F1}"/>
                </a:ext>
              </a:extLst>
            </p:cNvPr>
            <p:cNvGrpSpPr/>
            <p:nvPr/>
          </p:nvGrpSpPr>
          <p:grpSpPr>
            <a:xfrm>
              <a:off x="2310414" y="313635"/>
              <a:ext cx="1118586" cy="900000"/>
              <a:chOff x="94401" y="301542"/>
              <a:chExt cx="1118586" cy="900000"/>
            </a:xfrm>
          </p:grpSpPr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FD0FF72C-DBAA-C54A-D4BF-F08362194663}"/>
                  </a:ext>
                </a:extLst>
              </p:cNvPr>
              <p:cNvSpPr/>
              <p:nvPr/>
            </p:nvSpPr>
            <p:spPr>
              <a:xfrm>
                <a:off x="94401" y="301542"/>
                <a:ext cx="900000" cy="90000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sz="48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0</a:t>
                </a:r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B4519C3B-F2AB-5943-E0D3-EBF39037860D}"/>
                  </a:ext>
                </a:extLst>
              </p:cNvPr>
              <p:cNvSpPr/>
              <p:nvPr/>
            </p:nvSpPr>
            <p:spPr>
              <a:xfrm>
                <a:off x="996987" y="301542"/>
                <a:ext cx="216000" cy="900000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sz="36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9DA9A0D9-2B93-0D8A-BE0E-BCEA23E8AC07}"/>
                </a:ext>
              </a:extLst>
            </p:cNvPr>
            <p:cNvSpPr/>
            <p:nvPr/>
          </p:nvSpPr>
          <p:spPr>
            <a:xfrm>
              <a:off x="541120" y="313635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7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C2F1BE95-1568-E4A3-0F12-7B2F44796C63}"/>
                </a:ext>
              </a:extLst>
            </p:cNvPr>
            <p:cNvSpPr/>
            <p:nvPr/>
          </p:nvSpPr>
          <p:spPr>
            <a:xfrm>
              <a:off x="1425767" y="313635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0</a:t>
              </a:r>
            </a:p>
          </p:txBody>
        </p:sp>
      </p:grpSp>
      <p:grpSp>
        <p:nvGrpSpPr>
          <p:cNvPr id="25" name="Groupe 24">
            <a:extLst>
              <a:ext uri="{FF2B5EF4-FFF2-40B4-BE49-F238E27FC236}">
                <a16:creationId xmlns:a16="http://schemas.microsoft.com/office/drawing/2014/main" id="{AC5772B7-9CD2-7D20-93DD-0AF00A754CC4}"/>
              </a:ext>
            </a:extLst>
          </p:cNvPr>
          <p:cNvGrpSpPr/>
          <p:nvPr/>
        </p:nvGrpSpPr>
        <p:grpSpPr>
          <a:xfrm>
            <a:off x="4946575" y="2639155"/>
            <a:ext cx="1116000" cy="900000"/>
            <a:chOff x="362700" y="268199"/>
            <a:chExt cx="1116000" cy="90000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B16E7C6D-2300-0A99-227E-53F10BE16BAF}"/>
                </a:ext>
              </a:extLst>
            </p:cNvPr>
            <p:cNvSpPr/>
            <p:nvPr/>
          </p:nvSpPr>
          <p:spPr>
            <a:xfrm>
              <a:off x="362700" y="268199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4</a:t>
              </a: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63B3D9E9-1E9F-52BA-CDDE-B3C3F2D8EC99}"/>
                </a:ext>
              </a:extLst>
            </p:cNvPr>
            <p:cNvSpPr/>
            <p:nvPr/>
          </p:nvSpPr>
          <p:spPr>
            <a:xfrm>
              <a:off x="1262700" y="268199"/>
              <a:ext cx="216000" cy="900000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sz="36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28" name="ZoneTexte 27">
            <a:extLst>
              <a:ext uri="{FF2B5EF4-FFF2-40B4-BE49-F238E27FC236}">
                <a16:creationId xmlns:a16="http://schemas.microsoft.com/office/drawing/2014/main" id="{C0E83F68-FD5F-F6B1-7BB5-FC74205B2BD1}"/>
              </a:ext>
            </a:extLst>
          </p:cNvPr>
          <p:cNvSpPr txBox="1"/>
          <p:nvPr/>
        </p:nvSpPr>
        <p:spPr>
          <a:xfrm>
            <a:off x="1288472" y="4162303"/>
            <a:ext cx="689131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00B0F0"/>
                </a:solidFill>
              </a:rPr>
              <a:t>704 = 700 +4</a:t>
            </a:r>
            <a:endParaRPr lang="fr-FR" sz="3600" dirty="0">
              <a:solidFill>
                <a:srgbClr val="00B0F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49087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9152988" cy="526759"/>
          </a:xfrm>
        </p:spPr>
        <p:txBody>
          <a:bodyPr>
            <a:normAutofit fontScale="90000"/>
          </a:bodyPr>
          <a:lstStyle/>
          <a:p>
            <a:r>
              <a:rPr lang="fr-FR" dirty="0"/>
              <a:t>Lis, écris et décompose le nombre avec les cartons.</a:t>
            </a:r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C1864DD8-E607-A042-2E61-C7C1C4841935}"/>
              </a:ext>
            </a:extLst>
          </p:cNvPr>
          <p:cNvSpPr txBox="1"/>
          <p:nvPr/>
        </p:nvSpPr>
        <p:spPr>
          <a:xfrm>
            <a:off x="1250867" y="1278578"/>
            <a:ext cx="689131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00B0F0"/>
                </a:solidFill>
              </a:rPr>
              <a:t>quatre-cent-vingt</a:t>
            </a:r>
            <a:endParaRPr lang="fr-FR" sz="3600" dirty="0">
              <a:solidFill>
                <a:srgbClr val="00B0F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41196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C3A79F4-A420-D62D-6775-A5BC437C45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6861" y="348218"/>
            <a:ext cx="9152988" cy="526759"/>
          </a:xfrm>
        </p:spPr>
        <p:txBody>
          <a:bodyPr>
            <a:normAutofit fontScale="90000"/>
          </a:bodyPr>
          <a:lstStyle/>
          <a:p>
            <a:r>
              <a:rPr lang="fr-FR" dirty="0">
                <a:solidFill>
                  <a:srgbClr val="C00000"/>
                </a:solidFill>
              </a:rPr>
              <a:t>Correction</a:t>
            </a:r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C1864DD8-E607-A042-2E61-C7C1C4841935}"/>
              </a:ext>
            </a:extLst>
          </p:cNvPr>
          <p:cNvSpPr txBox="1"/>
          <p:nvPr/>
        </p:nvSpPr>
        <p:spPr>
          <a:xfrm>
            <a:off x="1250867" y="1278578"/>
            <a:ext cx="689131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00B0F0"/>
                </a:solidFill>
              </a:rPr>
              <a:t>quatre-cent-vingt</a:t>
            </a:r>
            <a:endParaRPr lang="fr-FR" sz="3600" dirty="0">
              <a:solidFill>
                <a:srgbClr val="00B0F0"/>
              </a:solidFill>
            </a:endParaRPr>
          </a:p>
        </p:txBody>
      </p:sp>
      <p:grpSp>
        <p:nvGrpSpPr>
          <p:cNvPr id="3" name="Groupe 2">
            <a:extLst>
              <a:ext uri="{FF2B5EF4-FFF2-40B4-BE49-F238E27FC236}">
                <a16:creationId xmlns:a16="http://schemas.microsoft.com/office/drawing/2014/main" id="{D77773C5-1167-7046-60D9-29ACC5CA08D5}"/>
              </a:ext>
            </a:extLst>
          </p:cNvPr>
          <p:cNvGrpSpPr/>
          <p:nvPr/>
        </p:nvGrpSpPr>
        <p:grpSpPr>
          <a:xfrm>
            <a:off x="3292237" y="2605509"/>
            <a:ext cx="2887880" cy="900000"/>
            <a:chOff x="541120" y="313635"/>
            <a:chExt cx="2887880" cy="900000"/>
          </a:xfrm>
        </p:grpSpPr>
        <p:grpSp>
          <p:nvGrpSpPr>
            <p:cNvPr id="4" name="Groupe 3">
              <a:extLst>
                <a:ext uri="{FF2B5EF4-FFF2-40B4-BE49-F238E27FC236}">
                  <a16:creationId xmlns:a16="http://schemas.microsoft.com/office/drawing/2014/main" id="{2574BD85-39F3-BDA2-CCBE-F23CE4BA4731}"/>
                </a:ext>
              </a:extLst>
            </p:cNvPr>
            <p:cNvGrpSpPr/>
            <p:nvPr/>
          </p:nvGrpSpPr>
          <p:grpSpPr>
            <a:xfrm>
              <a:off x="2310414" y="313635"/>
              <a:ext cx="1118586" cy="900000"/>
              <a:chOff x="94401" y="301542"/>
              <a:chExt cx="1118586" cy="900000"/>
            </a:xfrm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9A3282CA-0E7F-0034-66E9-A63A197EC719}"/>
                  </a:ext>
                </a:extLst>
              </p:cNvPr>
              <p:cNvSpPr/>
              <p:nvPr/>
            </p:nvSpPr>
            <p:spPr>
              <a:xfrm>
                <a:off x="94401" y="301542"/>
                <a:ext cx="900000" cy="90000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sz="48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0</a:t>
                </a:r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4D097612-3E8D-6C57-B4D4-385B0C70B9CD}"/>
                  </a:ext>
                </a:extLst>
              </p:cNvPr>
              <p:cNvSpPr/>
              <p:nvPr/>
            </p:nvSpPr>
            <p:spPr>
              <a:xfrm>
                <a:off x="996987" y="301542"/>
                <a:ext cx="216000" cy="900000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sz="36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D751768E-2AB3-AE7C-779A-F1BCCF6B06C1}"/>
                </a:ext>
              </a:extLst>
            </p:cNvPr>
            <p:cNvSpPr/>
            <p:nvPr/>
          </p:nvSpPr>
          <p:spPr>
            <a:xfrm>
              <a:off x="541120" y="313635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4</a:t>
              </a:r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B6791720-BDD9-C384-7867-0CB3C7CBA1BE}"/>
                </a:ext>
              </a:extLst>
            </p:cNvPr>
            <p:cNvSpPr/>
            <p:nvPr/>
          </p:nvSpPr>
          <p:spPr>
            <a:xfrm>
              <a:off x="1425767" y="313635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0</a:t>
              </a:r>
            </a:p>
          </p:txBody>
        </p:sp>
      </p:grpSp>
      <p:grpSp>
        <p:nvGrpSpPr>
          <p:cNvPr id="9" name="Groupe 8">
            <a:extLst>
              <a:ext uri="{FF2B5EF4-FFF2-40B4-BE49-F238E27FC236}">
                <a16:creationId xmlns:a16="http://schemas.microsoft.com/office/drawing/2014/main" id="{FCA388C5-0F07-1005-2251-24BAAF5D30B2}"/>
              </a:ext>
            </a:extLst>
          </p:cNvPr>
          <p:cNvGrpSpPr/>
          <p:nvPr/>
        </p:nvGrpSpPr>
        <p:grpSpPr>
          <a:xfrm>
            <a:off x="4202144" y="2635594"/>
            <a:ext cx="2016000" cy="900000"/>
            <a:chOff x="2459900" y="268199"/>
            <a:chExt cx="2016000" cy="90000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grpSp>
          <p:nvGrpSpPr>
            <p:cNvPr id="10" name="Groupe 9">
              <a:extLst>
                <a:ext uri="{FF2B5EF4-FFF2-40B4-BE49-F238E27FC236}">
                  <a16:creationId xmlns:a16="http://schemas.microsoft.com/office/drawing/2014/main" id="{6DB35D87-D66B-B323-18EA-5A56DAD536F8}"/>
                </a:ext>
              </a:extLst>
            </p:cNvPr>
            <p:cNvGrpSpPr/>
            <p:nvPr/>
          </p:nvGrpSpPr>
          <p:grpSpPr>
            <a:xfrm>
              <a:off x="3359900" y="268199"/>
              <a:ext cx="1116000" cy="900000"/>
              <a:chOff x="362700" y="268199"/>
              <a:chExt cx="1116000" cy="900000"/>
            </a:xfrm>
          </p:grpSpPr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B48CBBE4-1365-EDD8-3CB9-C542343C2814}"/>
                  </a:ext>
                </a:extLst>
              </p:cNvPr>
              <p:cNvSpPr/>
              <p:nvPr/>
            </p:nvSpPr>
            <p:spPr>
              <a:xfrm>
                <a:off x="362700" y="268199"/>
                <a:ext cx="900000" cy="90000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sz="48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0</a:t>
                </a:r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40972E40-565E-2EDC-E93B-9A8802CD7677}"/>
                  </a:ext>
                </a:extLst>
              </p:cNvPr>
              <p:cNvSpPr/>
              <p:nvPr/>
            </p:nvSpPr>
            <p:spPr>
              <a:xfrm>
                <a:off x="1262700" y="268199"/>
                <a:ext cx="216000" cy="900000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sz="36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566FC784-1F24-D8AF-4F5D-98352991B736}"/>
                </a:ext>
              </a:extLst>
            </p:cNvPr>
            <p:cNvSpPr/>
            <p:nvPr/>
          </p:nvSpPr>
          <p:spPr>
            <a:xfrm>
              <a:off x="2459900" y="268199"/>
              <a:ext cx="900000" cy="9000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48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2</a:t>
              </a:r>
            </a:p>
          </p:txBody>
        </p:sp>
      </p:grpSp>
      <p:sp>
        <p:nvSpPr>
          <p:cNvPr id="14" name="ZoneTexte 13">
            <a:extLst>
              <a:ext uri="{FF2B5EF4-FFF2-40B4-BE49-F238E27FC236}">
                <a16:creationId xmlns:a16="http://schemas.microsoft.com/office/drawing/2014/main" id="{BC850E5E-0D8A-0C67-5396-62C93D9DAA47}"/>
              </a:ext>
            </a:extLst>
          </p:cNvPr>
          <p:cNvSpPr txBox="1"/>
          <p:nvPr/>
        </p:nvSpPr>
        <p:spPr>
          <a:xfrm>
            <a:off x="1126341" y="4055425"/>
            <a:ext cx="689131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5400" dirty="0">
                <a:solidFill>
                  <a:srgbClr val="00B0F0"/>
                </a:solidFill>
              </a:rPr>
              <a:t>420 = 400 +20</a:t>
            </a:r>
            <a:endParaRPr lang="fr-FR" sz="3600" dirty="0">
              <a:solidFill>
                <a:srgbClr val="00B0F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76322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</p:bldLst>
  </p:timing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93</Words>
  <Application>Microsoft Office PowerPoint</Application>
  <PresentationFormat>Affichage à l'écran (4:3)</PresentationFormat>
  <Paragraphs>40</Paragraphs>
  <Slides>8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8</vt:i4>
      </vt:variant>
    </vt:vector>
  </HeadingPairs>
  <TitlesOfParts>
    <vt:vector size="14" baseType="lpstr">
      <vt:lpstr>Arial</vt:lpstr>
      <vt:lpstr>Calibri</vt:lpstr>
      <vt:lpstr>Calibri Light</vt:lpstr>
      <vt:lpstr>Webdings</vt:lpstr>
      <vt:lpstr>Wingdings</vt:lpstr>
      <vt:lpstr>Thème Office</vt:lpstr>
      <vt:lpstr>Présentation PowerPoint</vt:lpstr>
      <vt:lpstr>Lis et fabrique le nombre avec les cartons.</vt:lpstr>
      <vt:lpstr>Correction</vt:lpstr>
      <vt:lpstr>Décompose le nombre.</vt:lpstr>
      <vt:lpstr>Lis, écris et décompose le nombre avec les cartons.</vt:lpstr>
      <vt:lpstr>Correction</vt:lpstr>
      <vt:lpstr>Lis, écris et décompose le nombre avec les cartons.</vt:lpstr>
      <vt:lpstr>Correction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MHM</dc:creator>
  <cp:lastModifiedBy>Nicolas Pinel</cp:lastModifiedBy>
  <cp:revision>38</cp:revision>
  <dcterms:created xsi:type="dcterms:W3CDTF">2023-02-07T14:55:57Z</dcterms:created>
  <dcterms:modified xsi:type="dcterms:W3CDTF">2025-09-16T18:22:19Z</dcterms:modified>
</cp:coreProperties>
</file>

<file path=docProps/thumbnail.jpeg>
</file>